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handoutMasterIdLst>
    <p:handoutMasterId r:id="rId17"/>
  </p:handoutMasterIdLst>
  <p:sldIdLst>
    <p:sldId id="256" r:id="rId2"/>
    <p:sldId id="279" r:id="rId3"/>
    <p:sldId id="300" r:id="rId4"/>
    <p:sldId id="299" r:id="rId5"/>
    <p:sldId id="298" r:id="rId6"/>
    <p:sldId id="309" r:id="rId7"/>
    <p:sldId id="277" r:id="rId8"/>
    <p:sldId id="308" r:id="rId9"/>
    <p:sldId id="301" r:id="rId10"/>
    <p:sldId id="302" r:id="rId11"/>
    <p:sldId id="305" r:id="rId12"/>
    <p:sldId id="303" r:id="rId13"/>
    <p:sldId id="306" r:id="rId14"/>
    <p:sldId id="30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89" d="100"/>
          <a:sy n="89" d="100"/>
        </p:scale>
        <p:origin x="168" y="8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0A4C43-3F68-4740-A38D-2D96FF4FE646}" type="datetimeFigureOut">
              <a:rPr lang="en-US" smtClean="0"/>
              <a:t>9/17/19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EA49D6-130B-E442-AA51-830BA21B5C06}" type="slidenum">
              <a:rPr lang="en-US" smtClean="0"/>
              <a:t>‹#›</a:t>
            </a:fld>
            <a:endParaRPr lang="en-US"/>
          </a:p>
        </p:txBody>
      </p:sp>
    </p:spTree>
    <p:extLst>
      <p:ext uri="{BB962C8B-B14F-4D97-AF65-F5344CB8AC3E}">
        <p14:creationId xmlns:p14="http://schemas.microsoft.com/office/powerpoint/2010/main" val="531829507"/>
      </p:ext>
    </p:extLst>
  </p:cSld>
  <p:clrMap bg1="lt1" tx1="dk1" bg2="lt2" tx2="dk2" accent1="accent1" accent2="accent2" accent3="accent3" accent4="accent4" accent5="accent5" accent6="accent6" hlink="hlink" folHlink="folHlink"/>
</p:handoutMaster>
</file>

<file path=ppt/media/image1.jpe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871669-0B60-084C-A8AC-E6DC1EA6EC19}" type="datetimeFigureOut">
              <a:rPr lang="en-US" smtClean="0"/>
              <a:t>9/17/19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3553B-D63A-4947-B40F-9A4437EC71BA}" type="slidenum">
              <a:rPr lang="en-US" smtClean="0"/>
              <a:t>‹#›</a:t>
            </a:fld>
            <a:endParaRPr lang="en-US"/>
          </a:p>
        </p:txBody>
      </p:sp>
    </p:spTree>
    <p:extLst>
      <p:ext uri="{BB962C8B-B14F-4D97-AF65-F5344CB8AC3E}">
        <p14:creationId xmlns:p14="http://schemas.microsoft.com/office/powerpoint/2010/main" val="1582374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9/17/19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9/17/19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9/17/19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9/17/19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9/17/19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9/17/19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638480"/>
            <a:ext cx="10447282" cy="790520"/>
          </a:xfrm>
        </p:spPr>
        <p:txBody>
          <a:bodyPr>
            <a:normAutofit/>
          </a:bodyPr>
          <a:lstStyle/>
          <a:p>
            <a:r>
              <a:rPr lang="en-US" dirty="0"/>
              <a:t>Body &amp; Structure</a:t>
            </a:r>
          </a:p>
        </p:txBody>
      </p:sp>
    </p:spTree>
    <p:extLst>
      <p:ext uri="{BB962C8B-B14F-4D97-AF65-F5344CB8AC3E}">
        <p14:creationId xmlns:p14="http://schemas.microsoft.com/office/powerpoint/2010/main" val="772938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Rules for Quoting</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lnSpcReduction="10000"/>
          </a:bodyPr>
          <a:lstStyle/>
          <a:p>
            <a:pPr marL="457200" lvl="0" indent="-457200">
              <a:buFont typeface="+mj-lt"/>
              <a:buAutoNum type="arabicPeriod"/>
            </a:pPr>
            <a:r>
              <a:rPr lang="en-US" dirty="0">
                <a:effectLst/>
              </a:rPr>
              <a:t>Quote only what you need</a:t>
            </a:r>
          </a:p>
          <a:p>
            <a:pPr marL="457200" lvl="0" indent="-457200">
              <a:buFont typeface="+mj-lt"/>
              <a:buAutoNum type="arabicPeriod"/>
            </a:pPr>
            <a:r>
              <a:rPr lang="en-US" dirty="0">
                <a:effectLst/>
              </a:rPr>
              <a:t>Quote verbatim</a:t>
            </a:r>
          </a:p>
          <a:p>
            <a:pPr marL="457200" lvl="0" indent="-457200">
              <a:buFont typeface="+mj-lt"/>
              <a:buAutoNum type="arabicPeriod"/>
            </a:pPr>
            <a:r>
              <a:rPr lang="en-US" dirty="0">
                <a:effectLst/>
              </a:rPr>
              <a:t>Construct sentence so that quote fits into it</a:t>
            </a:r>
          </a:p>
          <a:p>
            <a:pPr marL="457200" lvl="0" indent="-457200">
              <a:buFont typeface="+mj-lt"/>
              <a:buAutoNum type="arabicPeriod"/>
            </a:pPr>
            <a:r>
              <a:rPr lang="en-US" dirty="0">
                <a:effectLst/>
              </a:rPr>
              <a:t>Announce a quotation</a:t>
            </a:r>
          </a:p>
          <a:p>
            <a:pPr marL="457200" lvl="0" indent="-457200">
              <a:buFont typeface="+mj-lt"/>
              <a:buAutoNum type="arabicPeriod"/>
            </a:pPr>
            <a:r>
              <a:rPr lang="en-US" dirty="0">
                <a:effectLst/>
              </a:rPr>
              <a:t>Use clear verbs (Avoid “Benjamin states…”)</a:t>
            </a:r>
          </a:p>
          <a:p>
            <a:pPr marL="457200" lvl="0" indent="-457200">
              <a:buFont typeface="+mj-lt"/>
              <a:buAutoNum type="arabicPeriod"/>
            </a:pPr>
            <a:r>
              <a:rPr lang="en-US" dirty="0">
                <a:effectLst/>
              </a:rPr>
              <a:t>No automatic commas (E.g. Benjamin writes, “</a:t>
            </a:r>
            <a:r>
              <a:rPr lang="en-US" dirty="0" err="1">
                <a:effectLst/>
              </a:rPr>
              <a:t>xyz</a:t>
            </a:r>
            <a:r>
              <a:rPr lang="en-US" dirty="0">
                <a:effectLst/>
              </a:rPr>
              <a:t>”)</a:t>
            </a:r>
          </a:p>
          <a:p>
            <a:pPr marL="457200" lvl="0" indent="-457200">
              <a:buFont typeface="+mj-lt"/>
              <a:buAutoNum type="arabicPeriod"/>
            </a:pPr>
            <a:r>
              <a:rPr lang="en-US" dirty="0">
                <a:effectLst/>
              </a:rPr>
              <a:t>Period/comma goes after the parenthetical citation</a:t>
            </a:r>
          </a:p>
          <a:p>
            <a:pPr marL="457200" lvl="0" indent="-457200">
              <a:buFont typeface="+mj-lt"/>
              <a:buAutoNum type="arabicPeriod"/>
            </a:pPr>
            <a:endParaRPr lang="en-US" dirty="0">
              <a:effectLst/>
            </a:endParaRPr>
          </a:p>
          <a:p>
            <a:pPr marL="0" indent="0">
              <a:buNone/>
            </a:pPr>
            <a:r>
              <a:rPr lang="en-US" dirty="0"/>
              <a:t>Harvey, </a:t>
            </a:r>
            <a:r>
              <a:rPr lang="en-US" i="1" dirty="0"/>
              <a:t>Writing with Sources</a:t>
            </a:r>
            <a:r>
              <a:rPr lang="en-US" dirty="0"/>
              <a:t>, 26</a:t>
            </a:r>
            <a:endParaRPr lang="en-US" i="1" dirty="0"/>
          </a:p>
          <a:p>
            <a:pPr marL="0" lvl="0" indent="0">
              <a:buNone/>
            </a:pPr>
            <a:endParaRPr lang="en-US" dirty="0">
              <a:effectLst/>
            </a:endParaRPr>
          </a:p>
        </p:txBody>
      </p:sp>
    </p:spTree>
    <p:extLst>
      <p:ext uri="{BB962C8B-B14F-4D97-AF65-F5344CB8AC3E}">
        <p14:creationId xmlns:p14="http://schemas.microsoft.com/office/powerpoint/2010/main" val="420370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xEl>
                                              <p:pRg st="8" end="8"/>
                                            </p:txEl>
                                          </p:spTgt>
                                        </p:tgtEl>
                                        <p:attrNameLst>
                                          <p:attrName>style.visibility</p:attrName>
                                        </p:attrNameLst>
                                      </p:cBhvr>
                                      <p:to>
                                        <p:strVal val="visible"/>
                                      </p:to>
                                    </p:set>
                                    <p:anim calcmode="lin" valueType="num">
                                      <p:cBhvr additive="base">
                                        <p:cTn id="7"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anim calcmode="lin" valueType="num">
                                      <p:cBhvr additive="base">
                                        <p:cTn id="31"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 calcmode="lin" valueType="num">
                                      <p:cBhvr additive="base">
                                        <p:cTn id="37"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anim calcmode="lin" valueType="num">
                                      <p:cBhvr additive="base">
                                        <p:cTn id="43"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
                                            <p:txEl>
                                              <p:pRg st="6" end="6"/>
                                            </p:txEl>
                                          </p:spTgt>
                                        </p:tgtEl>
                                        <p:attrNameLst>
                                          <p:attrName>style.visibility</p:attrName>
                                        </p:attrNameLst>
                                      </p:cBhvr>
                                      <p:to>
                                        <p:strVal val="visible"/>
                                      </p:to>
                                    </p:set>
                                    <p:anim calcmode="lin" valueType="num">
                                      <p:cBhvr additive="base">
                                        <p:cTn id="49"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Modifying Quotes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pPr marL="457200" lvl="0" indent="-457200">
              <a:buFont typeface="+mj-lt"/>
              <a:buAutoNum type="arabicPeriod"/>
            </a:pPr>
            <a:r>
              <a:rPr lang="en-US" dirty="0">
                <a:effectLst/>
              </a:rPr>
              <a:t>Punctuation always goes inside the quotes</a:t>
            </a:r>
          </a:p>
          <a:p>
            <a:pPr lvl="1"/>
            <a:r>
              <a:rPr lang="en-US" dirty="0">
                <a:effectLst/>
              </a:rPr>
              <a:t>UNLESS there is a citation immediately afterward!!</a:t>
            </a:r>
          </a:p>
          <a:p>
            <a:pPr lvl="2"/>
            <a:r>
              <a:rPr lang="en-US" dirty="0">
                <a:effectLst/>
              </a:rPr>
              <a:t>Benjamin writes, “All Israel is dispersed in every land,” and then goes on to say…</a:t>
            </a:r>
          </a:p>
          <a:p>
            <a:pPr lvl="2"/>
            <a:r>
              <a:rPr lang="en-US" dirty="0">
                <a:effectLst/>
              </a:rPr>
              <a:t>Benjamin writes, “All Israel is dispersed in every land” (138).</a:t>
            </a:r>
          </a:p>
          <a:p>
            <a:pPr marL="457200" lvl="0" indent="-457200">
              <a:buFont typeface="+mj-lt"/>
              <a:buAutoNum type="arabicPeriod"/>
            </a:pPr>
            <a:r>
              <a:rPr lang="en-US" dirty="0">
                <a:effectLst/>
              </a:rPr>
              <a:t>Mark any changes to the quotation with [square brackets]</a:t>
            </a:r>
          </a:p>
          <a:p>
            <a:pPr lvl="1"/>
            <a:r>
              <a:rPr lang="en-US" dirty="0">
                <a:effectLst/>
              </a:rPr>
              <a:t>Benjamin wants the Lord “to remember [them] in [their] exile” (138).</a:t>
            </a:r>
          </a:p>
          <a:p>
            <a:pPr marL="457200" indent="-457200">
              <a:buFont typeface="+mj-lt"/>
              <a:buAutoNum type="arabicPeriod"/>
            </a:pPr>
            <a:r>
              <a:rPr lang="en-US" dirty="0">
                <a:effectLst/>
              </a:rPr>
              <a:t>If removing text from a passage, use ellipses in square brackets</a:t>
            </a:r>
          </a:p>
          <a:p>
            <a:pPr lvl="1"/>
            <a:r>
              <a:rPr lang="en-US" dirty="0">
                <a:effectLst/>
              </a:rPr>
              <a:t>“When the Lord will remember us in our exile, […] then every one will say…”</a:t>
            </a:r>
          </a:p>
          <a:p>
            <a:pPr marL="0" lvl="0" indent="0">
              <a:buNone/>
            </a:pPr>
            <a:endParaRPr lang="en-US" dirty="0">
              <a:effectLst/>
            </a:endParaRPr>
          </a:p>
          <a:p>
            <a:pPr marL="0" indent="0">
              <a:buNone/>
            </a:pPr>
            <a:r>
              <a:rPr lang="en-US" dirty="0"/>
              <a:t>Harvey, </a:t>
            </a:r>
            <a:r>
              <a:rPr lang="en-US" i="1" dirty="0"/>
              <a:t>Writing with Sources</a:t>
            </a:r>
            <a:r>
              <a:rPr lang="en-US" dirty="0"/>
              <a:t>, 31-32</a:t>
            </a:r>
            <a:endParaRPr lang="en-US" i="1" dirty="0"/>
          </a:p>
          <a:p>
            <a:pPr marL="0" lvl="0" indent="0">
              <a:buNone/>
            </a:pPr>
            <a:endParaRPr lang="en-US" dirty="0">
              <a:effectLst/>
            </a:endParaRPr>
          </a:p>
        </p:txBody>
      </p:sp>
    </p:spTree>
    <p:extLst>
      <p:ext uri="{BB962C8B-B14F-4D97-AF65-F5344CB8AC3E}">
        <p14:creationId xmlns:p14="http://schemas.microsoft.com/office/powerpoint/2010/main" val="55905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 calcmode="lin" valueType="num">
                                      <p:cBhvr additive="base">
                                        <p:cTn id="7"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 calcmode="lin" valueType="num">
                                      <p:cBhvr additive="base">
                                        <p:cTn id="39"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 calcmode="lin" valueType="num">
                                      <p:cBhvr additive="base">
                                        <p:cTn id="45"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3">
                                            <p:txEl>
                                              <p:pRg st="7" end="7"/>
                                            </p:txEl>
                                          </p:spTgt>
                                        </p:tgtEl>
                                        <p:attrNameLst>
                                          <p:attrName>style.visibility</p:attrName>
                                        </p:attrNameLst>
                                      </p:cBhvr>
                                      <p:to>
                                        <p:strVal val="visible"/>
                                      </p:to>
                                    </p:set>
                                    <p:anim calcmode="lin" valueType="num">
                                      <p:cBhvr additive="base">
                                        <p:cTn id="51"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Quote Sandwich</a:t>
            </a:r>
            <a:endParaRPr lang="en-US" sz="2200" dirty="0"/>
          </a:p>
        </p:txBody>
      </p:sp>
      <p:pic>
        <p:nvPicPr>
          <p:cNvPr id="4" name="Content Placeholder 3">
            <a:extLst>
              <a:ext uri="{FF2B5EF4-FFF2-40B4-BE49-F238E27FC236}">
                <a16:creationId xmlns:a16="http://schemas.microsoft.com/office/drawing/2014/main" id="{8D479A89-DA78-0143-AD43-260FB9ED01EE}"/>
              </a:ext>
            </a:extLst>
          </p:cNvPr>
          <p:cNvPicPr>
            <a:picLocks noGrp="1" noChangeAspect="1"/>
          </p:cNvPicPr>
          <p:nvPr>
            <p:ph idx="1"/>
          </p:nvPr>
        </p:nvPicPr>
        <p:blipFill>
          <a:blip r:embed="rId2"/>
          <a:stretch>
            <a:fillRect/>
          </a:stretch>
        </p:blipFill>
        <p:spPr>
          <a:xfrm>
            <a:off x="6897166" y="2010703"/>
            <a:ext cx="4370388" cy="4370388"/>
          </a:xfrm>
          <a:prstGeom prst="rect">
            <a:avLst/>
          </a:prstGeom>
        </p:spPr>
      </p:pic>
      <p:sp>
        <p:nvSpPr>
          <p:cNvPr id="6" name="Content Placeholder 2">
            <a:extLst>
              <a:ext uri="{FF2B5EF4-FFF2-40B4-BE49-F238E27FC236}">
                <a16:creationId xmlns:a16="http://schemas.microsoft.com/office/drawing/2014/main" id="{061C823E-C23C-6344-809D-164307251281}"/>
              </a:ext>
            </a:extLst>
          </p:cNvPr>
          <p:cNvSpPr txBox="1">
            <a:spLocks/>
          </p:cNvSpPr>
          <p:nvPr/>
        </p:nvSpPr>
        <p:spPr>
          <a:xfrm>
            <a:off x="913793" y="1969069"/>
            <a:ext cx="5557345" cy="437028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457200" indent="-457200">
              <a:buFont typeface="+mj-lt"/>
              <a:buAutoNum type="arabicPeriod"/>
            </a:pPr>
            <a:r>
              <a:rPr lang="en-US" dirty="0">
                <a:effectLst/>
              </a:rPr>
              <a:t>Introduce idea / evidence</a:t>
            </a:r>
          </a:p>
          <a:p>
            <a:pPr marL="457200" indent="-457200">
              <a:buFont typeface="+mj-lt"/>
              <a:buAutoNum type="arabicPeriod"/>
            </a:pPr>
            <a:r>
              <a:rPr lang="en-US" dirty="0">
                <a:effectLst/>
              </a:rPr>
              <a:t>Quote evidence</a:t>
            </a:r>
          </a:p>
          <a:p>
            <a:pPr marL="457200" indent="-457200">
              <a:buFont typeface="+mj-lt"/>
              <a:buAutoNum type="arabicPeriod"/>
            </a:pPr>
            <a:r>
              <a:rPr lang="en-US" dirty="0">
                <a:effectLst/>
              </a:rPr>
              <a:t>Explain what the evidence means, and how it advances your interpretation / analysis</a:t>
            </a:r>
          </a:p>
          <a:p>
            <a:pPr marL="0" indent="0">
              <a:buFont typeface="Arial" panose="020B0604020202020204" pitchFamily="34" charset="0"/>
              <a:buNone/>
            </a:pPr>
            <a:endParaRPr lang="en-US" dirty="0">
              <a:effectLst/>
            </a:endParaRPr>
          </a:p>
        </p:txBody>
      </p:sp>
    </p:spTree>
    <p:extLst>
      <p:ext uri="{BB962C8B-B14F-4D97-AF65-F5344CB8AC3E}">
        <p14:creationId xmlns:p14="http://schemas.microsoft.com/office/powerpoint/2010/main" val="113800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9689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normAutofit fontScale="90000"/>
          </a:bodyPr>
          <a:lstStyle/>
          <a:p>
            <a:r>
              <a:rPr lang="en-US" dirty="0"/>
              <a:t>Following Through:</a:t>
            </a:r>
            <a:br>
              <a:rPr lang="en-US" dirty="0"/>
            </a:br>
            <a:r>
              <a:rPr lang="en-US" dirty="0"/>
              <a:t>Sammy’s “Gesture” in John Updike’s A&amp;P</a:t>
            </a:r>
            <a:br>
              <a:rPr lang="en-US" dirty="0"/>
            </a:br>
            <a:br>
              <a:rPr lang="en-US" sz="2400" dirty="0"/>
            </a:br>
            <a:r>
              <a:rPr lang="en-US" sz="2200" i="1" dirty="0"/>
              <a:t>Discussion Questions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2335237"/>
            <a:ext cx="9417874" cy="4004118"/>
          </a:xfrm>
        </p:spPr>
        <p:txBody>
          <a:bodyPr>
            <a:normAutofit/>
          </a:bodyPr>
          <a:lstStyle/>
          <a:p>
            <a:pPr marL="457200" lvl="0" indent="-457200">
              <a:buFont typeface="+mj-lt"/>
              <a:buAutoNum type="arabicPeriod"/>
            </a:pPr>
            <a:r>
              <a:rPr lang="en-US" dirty="0">
                <a:effectLst/>
              </a:rPr>
              <a:t>How does the author construct her interpretation of Updike's story?</a:t>
            </a:r>
          </a:p>
          <a:p>
            <a:pPr marL="457200" lvl="0" indent="-457200">
              <a:buFont typeface="+mj-lt"/>
              <a:buAutoNum type="arabicPeriod"/>
            </a:pPr>
            <a:r>
              <a:rPr lang="en-US" dirty="0">
                <a:effectLst/>
              </a:rPr>
              <a:t>What rhetorical moves signal the development of the interpretation?</a:t>
            </a:r>
          </a:p>
          <a:p>
            <a:pPr marL="457200" lvl="0" indent="-457200">
              <a:buFont typeface="+mj-lt"/>
              <a:buAutoNum type="arabicPeriod"/>
            </a:pPr>
            <a:r>
              <a:rPr lang="en-US" dirty="0">
                <a:effectLst/>
              </a:rPr>
              <a:t>Does the structure of the essay follow in a logical order?</a:t>
            </a:r>
          </a:p>
          <a:p>
            <a:pPr marL="457200" lvl="0" indent="-457200">
              <a:buFont typeface="+mj-lt"/>
              <a:buAutoNum type="arabicPeriod"/>
            </a:pPr>
            <a:r>
              <a:rPr lang="en-US" dirty="0">
                <a:effectLst/>
              </a:rPr>
              <a:t>How effective is the essay in conveying an interpretation of the story?</a:t>
            </a:r>
          </a:p>
          <a:p>
            <a:endParaRPr lang="en-US" dirty="0"/>
          </a:p>
          <a:p>
            <a:endParaRPr lang="en-US" dirty="0"/>
          </a:p>
        </p:txBody>
      </p:sp>
    </p:spTree>
    <p:extLst>
      <p:ext uri="{BB962C8B-B14F-4D97-AF65-F5344CB8AC3E}">
        <p14:creationId xmlns:p14="http://schemas.microsoft.com/office/powerpoint/2010/main" val="1149797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Essay Structure</a:t>
            </a:r>
            <a:br>
              <a:rPr lang="en-US" dirty="0"/>
            </a:br>
            <a:br>
              <a:rPr lang="en-US" sz="2400" dirty="0"/>
            </a:br>
            <a:r>
              <a:rPr lang="en-US" sz="2200" i="1" dirty="0"/>
              <a:t>Basic structure</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Summary</a:t>
            </a:r>
          </a:p>
          <a:p>
            <a:r>
              <a:rPr lang="en-US" dirty="0"/>
              <a:t>Focus Paragraph</a:t>
            </a:r>
          </a:p>
          <a:p>
            <a:r>
              <a:rPr lang="en-US" dirty="0"/>
              <a:t>Body Paragraphs</a:t>
            </a:r>
          </a:p>
          <a:p>
            <a:r>
              <a:rPr lang="en-US" dirty="0"/>
              <a:t>Conclusion</a:t>
            </a:r>
          </a:p>
          <a:p>
            <a:endParaRPr lang="en-US" dirty="0"/>
          </a:p>
        </p:txBody>
      </p:sp>
    </p:spTree>
    <p:extLst>
      <p:ext uri="{BB962C8B-B14F-4D97-AF65-F5344CB8AC3E}">
        <p14:creationId xmlns:p14="http://schemas.microsoft.com/office/powerpoint/2010/main" val="1035536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Essay Structure</a:t>
            </a:r>
            <a:br>
              <a:rPr lang="en-US" dirty="0"/>
            </a:br>
            <a:br>
              <a:rPr lang="en-US" sz="2400" dirty="0"/>
            </a:br>
            <a:r>
              <a:rPr lang="en-US" sz="2200" i="1" dirty="0"/>
              <a:t>Interpretation / Analysis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lnSpcReduction="10000"/>
          </a:bodyPr>
          <a:lstStyle/>
          <a:p>
            <a:r>
              <a:rPr lang="en-US" i="1" dirty="0"/>
              <a:t>Focus Paragraph </a:t>
            </a:r>
            <a:r>
              <a:rPr lang="en-US" dirty="0"/>
              <a:t>presents </a:t>
            </a:r>
            <a:r>
              <a:rPr lang="en-US" i="1" dirty="0"/>
              <a:t>problem </a:t>
            </a:r>
            <a:r>
              <a:rPr lang="en-US" dirty="0"/>
              <a:t>to solve and </a:t>
            </a:r>
            <a:r>
              <a:rPr lang="en-US" i="1" dirty="0"/>
              <a:t>question(s)</a:t>
            </a:r>
            <a:r>
              <a:rPr lang="en-US" dirty="0"/>
              <a:t> to answer</a:t>
            </a:r>
          </a:p>
          <a:p>
            <a:r>
              <a:rPr lang="en-US" i="1" dirty="0"/>
              <a:t>Body paragraphs</a:t>
            </a:r>
            <a:r>
              <a:rPr lang="en-US" dirty="0"/>
              <a:t> advance your interpretation and analysis, moving you toward an answer to the </a:t>
            </a:r>
            <a:r>
              <a:rPr lang="en-US" i="1" dirty="0"/>
              <a:t>question</a:t>
            </a:r>
          </a:p>
          <a:p>
            <a:r>
              <a:rPr lang="en-US" dirty="0"/>
              <a:t>Essays should be structured around </a:t>
            </a:r>
            <a:r>
              <a:rPr lang="en-US" i="1" dirty="0"/>
              <a:t>ideas</a:t>
            </a:r>
            <a:r>
              <a:rPr lang="en-US" dirty="0"/>
              <a:t>, not </a:t>
            </a:r>
            <a:r>
              <a:rPr lang="en-US" i="1" dirty="0"/>
              <a:t>evidence</a:t>
            </a:r>
          </a:p>
          <a:p>
            <a:pPr lvl="1"/>
            <a:r>
              <a:rPr lang="en-US" dirty="0"/>
              <a:t>Can’t simply choose three pieces of evidence (“examples”) and structure essay around these</a:t>
            </a:r>
          </a:p>
          <a:p>
            <a:pPr lvl="1"/>
            <a:r>
              <a:rPr lang="en-US" dirty="0"/>
              <a:t>Develop ideas over the course of the essay, so that they build on one another</a:t>
            </a:r>
          </a:p>
          <a:p>
            <a:r>
              <a:rPr lang="en-US" dirty="0"/>
              <a:t>May need to:</a:t>
            </a:r>
          </a:p>
          <a:p>
            <a:pPr lvl="1"/>
            <a:r>
              <a:rPr lang="en-US" dirty="0"/>
              <a:t>Expand on context </a:t>
            </a:r>
          </a:p>
          <a:p>
            <a:pPr lvl="1"/>
            <a:r>
              <a:rPr lang="en-US" dirty="0"/>
              <a:t>Further explain aspects of problem</a:t>
            </a:r>
          </a:p>
          <a:p>
            <a:pPr lvl="1"/>
            <a:r>
              <a:rPr lang="en-US" dirty="0"/>
              <a:t>Counter-arguments – advance an interpretation and explain why it’s wrong</a:t>
            </a:r>
          </a:p>
          <a:p>
            <a:endParaRPr lang="en-US" i="1" dirty="0"/>
          </a:p>
          <a:p>
            <a:endParaRPr lang="en-US" dirty="0"/>
          </a:p>
        </p:txBody>
      </p:sp>
    </p:spTree>
    <p:extLst>
      <p:ext uri="{BB962C8B-B14F-4D97-AF65-F5344CB8AC3E}">
        <p14:creationId xmlns:p14="http://schemas.microsoft.com/office/powerpoint/2010/main" val="47349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anim calcmode="lin" valueType="num">
                                      <p:cBhvr additive="base">
                                        <p:cTn id="29"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3">
                                            <p:txEl>
                                              <p:pRg st="5" end="5"/>
                                            </p:txEl>
                                          </p:spTgt>
                                        </p:tgtEl>
                                        <p:attrNameLst>
                                          <p:attrName>style.visibility</p:attrName>
                                        </p:attrNameLst>
                                      </p:cBhvr>
                                      <p:to>
                                        <p:strVal val="visible"/>
                                      </p:to>
                                    </p:set>
                                    <p:anim calcmode="lin" valueType="num">
                                      <p:cBhvr additive="base">
                                        <p:cTn id="35"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grpId="0" nodeType="clickEffect">
                                  <p:stCondLst>
                                    <p:cond delay="0"/>
                                  </p:stCondLst>
                                  <p:childTnLst>
                                    <p:set>
                                      <p:cBhvr>
                                        <p:cTn id="40" dur="1" fill="hold">
                                          <p:stCondLst>
                                            <p:cond delay="0"/>
                                          </p:stCondLst>
                                        </p:cTn>
                                        <p:tgtEl>
                                          <p:spTgt spid="3">
                                            <p:txEl>
                                              <p:pRg st="6" end="6"/>
                                            </p:txEl>
                                          </p:spTgt>
                                        </p:tgtEl>
                                        <p:attrNameLst>
                                          <p:attrName>style.visibility</p:attrName>
                                        </p:attrNameLst>
                                      </p:cBhvr>
                                      <p:to>
                                        <p:strVal val="visible"/>
                                      </p:to>
                                    </p:set>
                                    <p:anim calcmode="lin" valueType="num">
                                      <p:cBhvr additive="base">
                                        <p:cTn id="41"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2"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8" fill="hold" grpId="0" nodeType="clickEffect">
                                  <p:stCondLst>
                                    <p:cond delay="0"/>
                                  </p:stCondLst>
                                  <p:childTnLst>
                                    <p:set>
                                      <p:cBhvr>
                                        <p:cTn id="46" dur="1" fill="hold">
                                          <p:stCondLst>
                                            <p:cond delay="0"/>
                                          </p:stCondLst>
                                        </p:cTn>
                                        <p:tgtEl>
                                          <p:spTgt spid="3">
                                            <p:txEl>
                                              <p:pRg st="7" end="7"/>
                                            </p:txEl>
                                          </p:spTgt>
                                        </p:tgtEl>
                                        <p:attrNameLst>
                                          <p:attrName>style.visibility</p:attrName>
                                        </p:attrNameLst>
                                      </p:cBhvr>
                                      <p:to>
                                        <p:strVal val="visible"/>
                                      </p:to>
                                    </p:set>
                                    <p:anim calcmode="lin" valueType="num">
                                      <p:cBhvr additive="base">
                                        <p:cTn id="47"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8" fill="hold" grpId="0" nodeType="clickEffect">
                                  <p:stCondLst>
                                    <p:cond delay="0"/>
                                  </p:stCondLst>
                                  <p:childTnLst>
                                    <p:set>
                                      <p:cBhvr>
                                        <p:cTn id="52" dur="1" fill="hold">
                                          <p:stCondLst>
                                            <p:cond delay="0"/>
                                          </p:stCondLst>
                                        </p:cTn>
                                        <p:tgtEl>
                                          <p:spTgt spid="3">
                                            <p:txEl>
                                              <p:pRg st="8" end="8"/>
                                            </p:txEl>
                                          </p:spTgt>
                                        </p:tgtEl>
                                        <p:attrNameLst>
                                          <p:attrName>style.visibility</p:attrName>
                                        </p:attrNameLst>
                                      </p:cBhvr>
                                      <p:to>
                                        <p:strVal val="visible"/>
                                      </p:to>
                                    </p:set>
                                    <p:anim calcmode="lin" valueType="num">
                                      <p:cBhvr additive="base">
                                        <p:cTn id="53"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54"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Body Paragraphs</a:t>
            </a:r>
            <a:br>
              <a:rPr lang="en-US" dirty="0"/>
            </a:br>
            <a:br>
              <a:rPr lang="en-US" sz="2400" dirty="0"/>
            </a:br>
            <a:r>
              <a:rPr lang="en-US" sz="2200" i="1" dirty="0"/>
              <a:t>Topic Sentences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Describes the main point of the paragraph</a:t>
            </a:r>
          </a:p>
          <a:p>
            <a:r>
              <a:rPr lang="en-US" dirty="0"/>
              <a:t>Connects the paragraph to the problem or thesis</a:t>
            </a:r>
          </a:p>
          <a:p>
            <a:r>
              <a:rPr lang="en-US" i="1" dirty="0"/>
              <a:t>May</a:t>
            </a:r>
            <a:r>
              <a:rPr lang="en-US" dirty="0"/>
              <a:t> act as transition from previous paragraph</a:t>
            </a:r>
            <a:endParaRPr lang="en-US" i="1" dirty="0"/>
          </a:p>
          <a:p>
            <a:r>
              <a:rPr lang="en-US" i="1" dirty="0"/>
              <a:t>Often </a:t>
            </a:r>
            <a:r>
              <a:rPr lang="en-US" dirty="0"/>
              <a:t>uses </a:t>
            </a:r>
            <a:r>
              <a:rPr lang="en-US" i="1" dirty="0"/>
              <a:t>signposting</a:t>
            </a:r>
            <a:r>
              <a:rPr lang="en-US" dirty="0"/>
              <a:t> language to indicate where the paragraph is going</a:t>
            </a:r>
            <a:endParaRPr lang="en-US" i="1" dirty="0"/>
          </a:p>
          <a:p>
            <a:endParaRPr lang="en-US" dirty="0"/>
          </a:p>
        </p:txBody>
      </p:sp>
    </p:spTree>
    <p:extLst>
      <p:ext uri="{BB962C8B-B14F-4D97-AF65-F5344CB8AC3E}">
        <p14:creationId xmlns:p14="http://schemas.microsoft.com/office/powerpoint/2010/main" val="2656649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Body Paragraphs</a:t>
            </a:r>
            <a:br>
              <a:rPr lang="en-US" dirty="0"/>
            </a:br>
            <a:br>
              <a:rPr lang="en-US" sz="2400" dirty="0"/>
            </a:br>
            <a:r>
              <a:rPr lang="en-US" sz="2200" i="1" dirty="0"/>
              <a:t>Content</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Body paragraph should be focused on </a:t>
            </a:r>
            <a:r>
              <a:rPr lang="en-US" i="1" dirty="0"/>
              <a:t>one main point</a:t>
            </a:r>
            <a:r>
              <a:rPr lang="en-US" dirty="0"/>
              <a:t> – a </a:t>
            </a:r>
            <a:r>
              <a:rPr lang="en-US" i="1" dirty="0"/>
              <a:t>controlling idea</a:t>
            </a:r>
          </a:p>
          <a:p>
            <a:r>
              <a:rPr lang="en-US" dirty="0"/>
              <a:t>Presents </a:t>
            </a:r>
            <a:r>
              <a:rPr lang="en-US" i="1" dirty="0"/>
              <a:t>controlling idea </a:t>
            </a:r>
            <a:r>
              <a:rPr lang="en-US" dirty="0"/>
              <a:t>in the topic sentence</a:t>
            </a:r>
          </a:p>
          <a:p>
            <a:r>
              <a:rPr lang="en-US" i="1" dirty="0"/>
              <a:t>Controlling idea</a:t>
            </a:r>
            <a:r>
              <a:rPr lang="en-US" dirty="0"/>
              <a:t> should not be the same as the evidence that you will use to support it</a:t>
            </a:r>
          </a:p>
          <a:p>
            <a:r>
              <a:rPr lang="en-US" dirty="0"/>
              <a:t>Remainder of paragraph supports </a:t>
            </a:r>
            <a:r>
              <a:rPr lang="en-US" i="1" dirty="0"/>
              <a:t>controlling idea </a:t>
            </a:r>
            <a:r>
              <a:rPr lang="en-US" dirty="0"/>
              <a:t>with </a:t>
            </a:r>
            <a:r>
              <a:rPr lang="en-US" i="1" dirty="0"/>
              <a:t>evidence</a:t>
            </a:r>
            <a:r>
              <a:rPr lang="en-US" dirty="0"/>
              <a:t> and </a:t>
            </a:r>
            <a:r>
              <a:rPr lang="en-US" i="1" dirty="0"/>
              <a:t>analysis</a:t>
            </a:r>
          </a:p>
          <a:p>
            <a:r>
              <a:rPr lang="en-US" dirty="0"/>
              <a:t>Conclude idea, and transition to next paragraph</a:t>
            </a:r>
          </a:p>
          <a:p>
            <a:endParaRPr lang="en-US" dirty="0"/>
          </a:p>
        </p:txBody>
      </p:sp>
    </p:spTree>
    <p:extLst>
      <p:ext uri="{BB962C8B-B14F-4D97-AF65-F5344CB8AC3E}">
        <p14:creationId xmlns:p14="http://schemas.microsoft.com/office/powerpoint/2010/main" val="25371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Structure / Body Paragraphs</a:t>
            </a:r>
            <a:br>
              <a:rPr lang="en-US" dirty="0"/>
            </a:br>
            <a:br>
              <a:rPr lang="en-US" sz="2400" dirty="0"/>
            </a:br>
            <a:r>
              <a:rPr lang="en-US" sz="2200" i="1" dirty="0"/>
              <a:t>Sample structure?</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662502" cy="4370286"/>
          </a:xfrm>
        </p:spPr>
        <p:txBody>
          <a:bodyPr>
            <a:normAutofit lnSpcReduction="10000"/>
          </a:bodyPr>
          <a:lstStyle/>
          <a:p>
            <a:r>
              <a:rPr lang="en-US" dirty="0"/>
              <a:t>Question: </a:t>
            </a:r>
            <a:r>
              <a:rPr lang="en-US" i="1" dirty="0"/>
              <a:t>How do we explain X about Benjamin’s text?</a:t>
            </a:r>
            <a:endParaRPr lang="en-US" dirty="0"/>
          </a:p>
          <a:p>
            <a:r>
              <a:rPr lang="en-US" dirty="0"/>
              <a:t>Body Paragraphs:</a:t>
            </a:r>
          </a:p>
          <a:p>
            <a:pPr lvl="1"/>
            <a:r>
              <a:rPr lang="en-US" dirty="0"/>
              <a:t>Benjamin is </a:t>
            </a:r>
            <a:r>
              <a:rPr lang="en-US" i="1" dirty="0"/>
              <a:t>advancing </a:t>
            </a:r>
            <a:r>
              <a:rPr lang="en-US" dirty="0"/>
              <a:t>an argument</a:t>
            </a:r>
          </a:p>
          <a:p>
            <a:pPr lvl="1"/>
            <a:r>
              <a:rPr lang="en-US" dirty="0"/>
              <a:t>Benjamin’s argument is </a:t>
            </a:r>
            <a:r>
              <a:rPr lang="en-US" i="1" dirty="0"/>
              <a:t>about</a:t>
            </a:r>
            <a:r>
              <a:rPr lang="en-US" dirty="0"/>
              <a:t> </a:t>
            </a:r>
            <a:r>
              <a:rPr lang="en-US" dirty="0" err="1"/>
              <a:t>xyz</a:t>
            </a:r>
            <a:endParaRPr lang="en-US" dirty="0"/>
          </a:p>
          <a:p>
            <a:pPr lvl="1"/>
            <a:r>
              <a:rPr lang="en-US" dirty="0"/>
              <a:t>Benjamin </a:t>
            </a:r>
            <a:r>
              <a:rPr lang="en-US" i="1" dirty="0"/>
              <a:t>takes a position</a:t>
            </a:r>
            <a:r>
              <a:rPr lang="en-US" dirty="0"/>
              <a:t> in this argument</a:t>
            </a:r>
          </a:p>
          <a:p>
            <a:pPr lvl="1"/>
            <a:r>
              <a:rPr lang="en-US" dirty="0"/>
              <a:t>Benjamin’s </a:t>
            </a:r>
            <a:r>
              <a:rPr lang="en-US" i="1" dirty="0"/>
              <a:t>position </a:t>
            </a:r>
            <a:r>
              <a:rPr lang="en-US" dirty="0"/>
              <a:t>is </a:t>
            </a:r>
            <a:r>
              <a:rPr lang="en-US" dirty="0" err="1"/>
              <a:t>xyz</a:t>
            </a:r>
            <a:endParaRPr lang="en-US" dirty="0"/>
          </a:p>
          <a:p>
            <a:r>
              <a:rPr lang="en-US" dirty="0"/>
              <a:t>Conclusion</a:t>
            </a:r>
          </a:p>
          <a:p>
            <a:pPr lvl="1"/>
            <a:r>
              <a:rPr lang="en-US" dirty="0"/>
              <a:t>Now that we know Benjamin’s position in the argument, we can answer X question about the text (</a:t>
            </a:r>
            <a:r>
              <a:rPr lang="en-US" i="1" dirty="0"/>
              <a:t>thesis</a:t>
            </a:r>
            <a:r>
              <a:rPr lang="en-US" dirty="0"/>
              <a:t>)</a:t>
            </a:r>
          </a:p>
          <a:p>
            <a:pPr lvl="1"/>
            <a:r>
              <a:rPr lang="en-US" dirty="0"/>
              <a:t>Now that we understand all of these pieces in relationship to each other, we can see YZ about the text/author/period (</a:t>
            </a:r>
            <a:r>
              <a:rPr lang="en-US" i="1" dirty="0"/>
              <a:t>motive</a:t>
            </a:r>
            <a:r>
              <a:rPr lang="en-US" dirty="0"/>
              <a:t>)</a:t>
            </a:r>
          </a:p>
        </p:txBody>
      </p:sp>
    </p:spTree>
    <p:extLst>
      <p:ext uri="{BB962C8B-B14F-4D97-AF65-F5344CB8AC3E}">
        <p14:creationId xmlns:p14="http://schemas.microsoft.com/office/powerpoint/2010/main" val="57768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p:txBody>
          <a:bodyPr/>
          <a:lstStyle/>
          <a:p>
            <a:r>
              <a:rPr lang="en-US" dirty="0"/>
              <a:t>Signposting</a:t>
            </a:r>
            <a:br>
              <a:rPr lang="en-US" dirty="0"/>
            </a:br>
            <a:br>
              <a:rPr lang="en-US" dirty="0"/>
            </a:br>
            <a:r>
              <a:rPr lang="en-US" sz="2200" i="1" dirty="0"/>
              <a:t>Signposts tell the reader…</a:t>
            </a:r>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534510" y="2106574"/>
            <a:ext cx="9070428" cy="3695136"/>
          </a:xfrm>
        </p:spPr>
        <p:txBody>
          <a:bodyPr/>
          <a:lstStyle/>
          <a:p>
            <a:r>
              <a:rPr lang="en-US" dirty="0">
                <a:effectLst/>
              </a:rPr>
              <a:t>what is going to be said</a:t>
            </a:r>
          </a:p>
          <a:p>
            <a:r>
              <a:rPr lang="en-US" dirty="0">
                <a:effectLst/>
              </a:rPr>
              <a:t>what is being said</a:t>
            </a:r>
          </a:p>
          <a:p>
            <a:r>
              <a:rPr lang="en-US" dirty="0">
                <a:effectLst/>
              </a:rPr>
              <a:t>what has already been said</a:t>
            </a:r>
          </a:p>
          <a:p>
            <a:r>
              <a:rPr lang="en-US" dirty="0">
                <a:effectLst/>
              </a:rPr>
              <a:t>how the main ideas support the thesis statement</a:t>
            </a:r>
          </a:p>
          <a:p>
            <a:r>
              <a:rPr lang="en-US" dirty="0">
                <a:effectLst/>
              </a:rPr>
              <a:t>how each group of ideas follow from the ones before</a:t>
            </a:r>
          </a:p>
        </p:txBody>
      </p:sp>
    </p:spTree>
    <p:extLst>
      <p:ext uri="{BB962C8B-B14F-4D97-AF65-F5344CB8AC3E}">
        <p14:creationId xmlns:p14="http://schemas.microsoft.com/office/powerpoint/2010/main" val="422555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1"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 calcmode="lin" valueType="num">
                                      <p:cBhvr additive="base">
                                        <p:cTn id="3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1"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anim calcmode="lin" valueType="num">
                                      <p:cBhvr additive="base">
                                        <p:cTn id="4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1"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anim calcmode="lin" valueType="num">
                                      <p:cBhvr additive="base">
                                        <p:cTn id="4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1" nodeType="click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 calcmode="lin" valueType="num">
                                      <p:cBhvr additive="base">
                                        <p:cTn id="5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1" nodeType="clickEffect">
                                  <p:stCondLst>
                                    <p:cond delay="0"/>
                                  </p:stCondLst>
                                  <p:childTnLst>
                                    <p:set>
                                      <p:cBhvr>
                                        <p:cTn id="60" dur="1" fill="hold">
                                          <p:stCondLst>
                                            <p:cond delay="0"/>
                                          </p:stCondLst>
                                        </p:cTn>
                                        <p:tgtEl>
                                          <p:spTgt spid="3">
                                            <p:txEl>
                                              <p:pRg st="4" end="4"/>
                                            </p:txEl>
                                          </p:spTgt>
                                        </p:tgtEl>
                                        <p:attrNameLst>
                                          <p:attrName>style.visibility</p:attrName>
                                        </p:attrNameLst>
                                      </p:cBhvr>
                                      <p:to>
                                        <p:strVal val="visible"/>
                                      </p:to>
                                    </p:set>
                                    <p:anim calcmode="lin" valueType="num">
                                      <p:cBhvr additive="base">
                                        <p:cTn id="6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p:txBody>
          <a:bodyPr/>
          <a:lstStyle/>
          <a:p>
            <a:r>
              <a:rPr lang="en-US" dirty="0"/>
              <a:t>Signposting</a:t>
            </a:r>
            <a:br>
              <a:rPr lang="en-US" dirty="0"/>
            </a:br>
            <a:br>
              <a:rPr lang="en-US" dirty="0"/>
            </a:br>
            <a:r>
              <a:rPr lang="en-US" sz="2200" i="1" dirty="0"/>
              <a:t>Drawing attention to contrasts</a:t>
            </a:r>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534510" y="2106574"/>
            <a:ext cx="9070428" cy="3695136"/>
          </a:xfrm>
        </p:spPr>
        <p:txBody>
          <a:bodyPr>
            <a:normAutofit fontScale="92500" lnSpcReduction="10000"/>
          </a:bodyPr>
          <a:lstStyle/>
          <a:p>
            <a:pPr marL="0" indent="0">
              <a:buNone/>
            </a:pPr>
            <a:r>
              <a:rPr lang="en-US" dirty="0">
                <a:effectLst/>
              </a:rPr>
              <a:t>	On the surface of Benjamin’s piece, the travelogue is nothing but a list of cities that he visited on his journey and the observations he made along the way. He lists the number of Jewish residents in every city, describes the layout of the buildings in town, and illustrates the lifestyles of the people living in each city. He often puts an emphasis on many things that a normal person would not pay much attention to, such as exactly which Rabbis lived in which city or the “10,000 turreted houses for battle at times of strife” (62) in Pisa. Even the stories that he chooses to tell are a divergence from the general tone of the rest of his record.  He speaks of grand religious stories of mighty Jewish men and even mightier Judaic holy figures. So why </a:t>
            </a:r>
            <a:r>
              <a:rPr lang="en-US" i="1" dirty="0">
                <a:effectLst/>
              </a:rPr>
              <a:t>does</a:t>
            </a:r>
            <a:r>
              <a:rPr lang="en-US" dirty="0">
                <a:effectLst/>
              </a:rPr>
              <a:t> he speak so bizarrely about the towns he visits?</a:t>
            </a:r>
          </a:p>
          <a:p>
            <a:endParaRPr lang="en-US" dirty="0">
              <a:effectLst/>
            </a:endParaRPr>
          </a:p>
        </p:txBody>
      </p:sp>
    </p:spTree>
    <p:extLst>
      <p:ext uri="{BB962C8B-B14F-4D97-AF65-F5344CB8AC3E}">
        <p14:creationId xmlns:p14="http://schemas.microsoft.com/office/powerpoint/2010/main" val="1872648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1"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Three Principles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pPr marL="457200" indent="-457200">
              <a:buFont typeface="+mj-lt"/>
              <a:buAutoNum type="arabicPeriod"/>
            </a:pPr>
            <a:r>
              <a:rPr lang="en-US" dirty="0"/>
              <a:t>Use sources as concisely as possible</a:t>
            </a:r>
          </a:p>
          <a:p>
            <a:pPr marL="457200" indent="-457200">
              <a:buFont typeface="+mj-lt"/>
              <a:buAutoNum type="arabicPeriod"/>
            </a:pPr>
            <a:r>
              <a:rPr lang="en-US" dirty="0">
                <a:effectLst/>
              </a:rPr>
              <a:t>Never leave your reader in doubt about when you are using a source</a:t>
            </a:r>
            <a:endParaRPr lang="en-US" dirty="0"/>
          </a:p>
          <a:p>
            <a:pPr marL="457200" indent="-457200">
              <a:buFont typeface="+mj-lt"/>
              <a:buAutoNum type="arabicPeriod"/>
            </a:pPr>
            <a:r>
              <a:rPr lang="en-US" dirty="0">
                <a:effectLst/>
              </a:rPr>
              <a:t>Make clear how each source/piece of evidence relates to your interpretation or argument</a:t>
            </a:r>
            <a:endParaRPr lang="en-US" dirty="0"/>
          </a:p>
          <a:p>
            <a:endParaRPr lang="en-US" dirty="0"/>
          </a:p>
          <a:p>
            <a:endParaRPr lang="en-US" dirty="0"/>
          </a:p>
          <a:p>
            <a:endParaRPr lang="en-US" dirty="0"/>
          </a:p>
          <a:p>
            <a:endParaRPr lang="en-US" dirty="0"/>
          </a:p>
          <a:p>
            <a:pPr marL="0" indent="0">
              <a:buNone/>
            </a:pPr>
            <a:r>
              <a:rPr lang="en-US" dirty="0"/>
              <a:t>Harvey, </a:t>
            </a:r>
            <a:r>
              <a:rPr lang="en-US" i="1" dirty="0"/>
              <a:t>Writing with Sources</a:t>
            </a:r>
            <a:r>
              <a:rPr lang="en-US" dirty="0"/>
              <a:t>, 22</a:t>
            </a:r>
            <a:endParaRPr lang="en-US" i="1" dirty="0"/>
          </a:p>
        </p:txBody>
      </p:sp>
    </p:spTree>
    <p:extLst>
      <p:ext uri="{BB962C8B-B14F-4D97-AF65-F5344CB8AC3E}">
        <p14:creationId xmlns:p14="http://schemas.microsoft.com/office/powerpoint/2010/main" val="151389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 calcmode="lin" valueType="num">
                                      <p:cBhvr additive="base">
                                        <p:cTn id="7"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2871</TotalTime>
  <Words>609</Words>
  <Application>Microsoft Macintosh PowerPoint</Application>
  <PresentationFormat>Widescreen</PresentationFormat>
  <Paragraphs>84</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Bookman Old Style</vt:lpstr>
      <vt:lpstr>Calibri</vt:lpstr>
      <vt:lpstr>Rockwell</vt:lpstr>
      <vt:lpstr>Damask</vt:lpstr>
      <vt:lpstr>Body &amp; Structure</vt:lpstr>
      <vt:lpstr>Essay Structure  Basic structure</vt:lpstr>
      <vt:lpstr>Essay Structure  Interpretation / Analysis</vt:lpstr>
      <vt:lpstr>Body Paragraphs  Topic Sentences</vt:lpstr>
      <vt:lpstr>Body Paragraphs  Content</vt:lpstr>
      <vt:lpstr>Structure / Body Paragraphs  Sample structure?</vt:lpstr>
      <vt:lpstr>Signposting  Signposts tell the reader…</vt:lpstr>
      <vt:lpstr>Signposting  Drawing attention to contrasts</vt:lpstr>
      <vt:lpstr>Handling Quotations  Three Principles</vt:lpstr>
      <vt:lpstr>Handling Quotations  Rules for Quoting</vt:lpstr>
      <vt:lpstr>Handling Quotations  Modifying Quotes</vt:lpstr>
      <vt:lpstr>Handling Quotations  Quote Sandwich</vt:lpstr>
      <vt:lpstr>PowerPoint Presentation</vt:lpstr>
      <vt:lpstr>Following Through: Sammy’s “Gesture” in John Updike’s A&amp;P  Discussion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Roman Cities</dc:title>
  <dc:creator>Nathan Daniels</dc:creator>
  <cp:lastModifiedBy>Nathan Daniels</cp:lastModifiedBy>
  <cp:revision>76</cp:revision>
  <dcterms:created xsi:type="dcterms:W3CDTF">2017-02-02T03:45:22Z</dcterms:created>
  <dcterms:modified xsi:type="dcterms:W3CDTF">2019-09-17T12:47:09Z</dcterms:modified>
</cp:coreProperties>
</file>

<file path=docProps/thumbnail.jpeg>
</file>